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65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22" r:id="rId15"/>
    <p:sldId id="358" r:id="rId16"/>
    <p:sldId id="316" r:id="rId17"/>
    <p:sldId id="347" r:id="rId18"/>
    <p:sldId id="324" r:id="rId19"/>
    <p:sldId id="362" r:id="rId20"/>
    <p:sldId id="361" r:id="rId21"/>
    <p:sldId id="319" r:id="rId22"/>
    <p:sldId id="327" r:id="rId23"/>
    <p:sldId id="355" r:id="rId24"/>
    <p:sldId id="364" r:id="rId25"/>
    <p:sldId id="365" r:id="rId26"/>
    <p:sldId id="366" r:id="rId27"/>
    <p:sldId id="325" r:id="rId28"/>
    <p:sldId id="349" r:id="rId29"/>
    <p:sldId id="360" r:id="rId30"/>
    <p:sldId id="352" r:id="rId31"/>
    <p:sldId id="353" r:id="rId32"/>
    <p:sldId id="356" r:id="rId33"/>
    <p:sldId id="357" r:id="rId34"/>
    <p:sldId id="354" r:id="rId35"/>
    <p:sldId id="286" r:id="rId36"/>
    <p:sldId id="332" r:id="rId37"/>
    <p:sldId id="287" r:id="rId38"/>
    <p:sldId id="280" r:id="rId39"/>
    <p:sldId id="288" r:id="rId40"/>
    <p:sldId id="297" r:id="rId41"/>
    <p:sldId id="291" r:id="rId42"/>
    <p:sldId id="292" r:id="rId43"/>
    <p:sldId id="293" r:id="rId44"/>
    <p:sldId id="294" r:id="rId45"/>
    <p:sldId id="295" r:id="rId46"/>
    <p:sldId id="296" r:id="rId47"/>
    <p:sldId id="304" r:id="rId48"/>
    <p:sldId id="298" r:id="rId49"/>
    <p:sldId id="299" r:id="rId50"/>
    <p:sldId id="300" r:id="rId51"/>
    <p:sldId id="302" r:id="rId52"/>
    <p:sldId id="343" r:id="rId53"/>
    <p:sldId id="344" r:id="rId54"/>
    <p:sldId id="359" r:id="rId55"/>
    <p:sldId id="345" r:id="rId56"/>
    <p:sldId id="303" r:id="rId57"/>
    <p:sldId id="308" r:id="rId58"/>
    <p:sldId id="305" r:id="rId59"/>
    <p:sldId id="306" r:id="rId60"/>
    <p:sldId id="307" r:id="rId61"/>
    <p:sldId id="363" r:id="rId62"/>
    <p:sldId id="329" r:id="rId63"/>
    <p:sldId id="28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009E"/>
    <a:srgbClr val="0078D7"/>
    <a:srgbClr val="E3008C"/>
    <a:srgbClr val="00188F"/>
    <a:srgbClr val="525252"/>
    <a:srgbClr val="D7D7D7"/>
    <a:srgbClr val="969696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1" autoAdjust="0"/>
    <p:restoredTop sz="96140" autoAdjust="0"/>
  </p:normalViewPr>
  <p:slideViewPr>
    <p:cSldViewPr snapToGrid="0">
      <p:cViewPr varScale="1">
        <p:scale>
          <a:sx n="110" d="100"/>
          <a:sy n="110" d="100"/>
        </p:scale>
        <p:origin x="12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465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1820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27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etc while giving you a good level of flexibility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938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6086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7764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4529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547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517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580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78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1277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4350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2489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053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11:02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4551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053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11:02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261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41483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91931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8504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17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50.png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gi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outlook.office.com/connectors/oam/publish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436485"/>
            <a:ext cx="1036705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 to Microsoft Bot Framework 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54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Builder V4</a:t>
            </a:r>
            <a:endParaRPr kumimoji="0" lang="en-AU" sz="54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Targeting multiple channels is complex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B693A-5B5F-4F9C-BEE7-98DFEB9184C7}"/>
              </a:ext>
            </a:extLst>
          </p:cNvPr>
          <p:cNvSpPr txBox="1"/>
          <p:nvPr/>
        </p:nvSpPr>
        <p:spPr>
          <a:xfrm>
            <a:off x="619888" y="1626471"/>
            <a:ext cx="11101849" cy="607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you make your chatbot work with both Slack and Teams? </a:t>
            </a:r>
          </a:p>
          <a:p>
            <a:pPr defTabSz="896455">
              <a:lnSpc>
                <a:spcPct val="150000"/>
              </a:lnSpc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about bringing your existing chatbot to new channels? 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You would probably have to rewrite a large portion of your code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32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667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1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316759" y="727946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626471"/>
            <a:ext cx="9038951" cy="428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 err="1">
                <a:ea typeface="Roboto" panose="02000000000000000000" pitchFamily="2" charset="0"/>
              </a:rPr>
              <a:t>BotBuilder</a:t>
            </a:r>
            <a:r>
              <a:rPr lang="en-US" dirty="0">
                <a:ea typeface="Roboto" panose="02000000000000000000" pitchFamily="2" charset="0"/>
              </a:rPr>
              <a:t> v4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88" y="1626471"/>
            <a:ext cx="10957823" cy="644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response to the developer community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opinionated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flavours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(.NET core, Node, Python &amp; Java)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implementation (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ioc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logging, persistence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tooling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Languages are more aligned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 same principles, language semantics are different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400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9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26" name="Picture 2" descr="connector">
            <a:extLst>
              <a:ext uri="{FF2B5EF4-FFF2-40B4-BE49-F238E27FC236}">
                <a16:creationId xmlns:a16="http://schemas.microsoft.com/office/drawing/2014/main" id="{B58C6A67-FB1B-4236-9EE9-B1BF3D57F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6333" r="4112" b="14469"/>
          <a:stretch/>
        </p:blipFill>
        <p:spPr bwMode="auto">
          <a:xfrm>
            <a:off x="1581390" y="1283677"/>
            <a:ext cx="9029219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1C86A42-99BB-4D39-A5BB-A83CFDC4B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1: Build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2127916"/>
            <a:ext cx="4661735" cy="327435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Build your Bot using</a:t>
            </a:r>
          </a:p>
          <a:p>
            <a:pPr defTabSz="457049">
              <a:defRPr/>
            </a:pPr>
            <a:endParaRPr lang="en-US" sz="3137" kern="0" dirty="0">
              <a:solidFill>
                <a:srgbClr val="000000"/>
              </a:solidFill>
            </a:endParaRP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.NET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JavaScript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Python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6991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reg-portal">
            <a:hlinkClick r:id="" action="ppaction://media"/>
            <a:extLst>
              <a:ext uri="{FF2B5EF4-FFF2-40B4-BE49-F238E27FC236}">
                <a16:creationId xmlns:a16="http://schemas.microsoft.com/office/drawing/2014/main" id="{9801867B-A204-400C-8618-D16C2473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2: 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2625361"/>
            <a:ext cx="11643258" cy="168122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buFont typeface="Arial" pitchFamily="34" charset="0"/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Register your bot using:</a:t>
            </a:r>
          </a:p>
          <a:p>
            <a:pPr defTabSz="457049">
              <a:buFontTx/>
              <a:buChar char="-"/>
              <a:defRPr/>
            </a:pPr>
            <a:r>
              <a:rPr lang="en-US" sz="3137" kern="0" dirty="0">
                <a:solidFill>
                  <a:srgbClr val="000000"/>
                </a:solidFill>
              </a:rPr>
              <a:t>the Azure CLI </a:t>
            </a:r>
            <a:r>
              <a:rPr lang="en-US" sz="3137" kern="0" dirty="0" err="1">
                <a:solidFill>
                  <a:srgbClr val="000000"/>
                </a:solidFill>
              </a:rPr>
              <a:t>msbot</a:t>
            </a:r>
            <a:r>
              <a:rPr lang="en-US" sz="3137" kern="0" dirty="0">
                <a:solidFill>
                  <a:srgbClr val="000000"/>
                </a:solidFill>
              </a:rPr>
              <a:t> extension </a:t>
            </a:r>
          </a:p>
          <a:p>
            <a:pPr defTabSz="457049">
              <a:buFontTx/>
              <a:buChar char="-"/>
              <a:defRPr/>
            </a:pPr>
            <a:r>
              <a:rPr lang="en-US" sz="3137" kern="0" dirty="0">
                <a:solidFill>
                  <a:srgbClr val="000000"/>
                </a:solidFill>
              </a:rPr>
              <a:t>or Azure portal</a:t>
            </a:r>
          </a:p>
        </p:txBody>
      </p:sp>
    </p:spTree>
    <p:extLst>
      <p:ext uri="{BB962C8B-B14F-4D97-AF65-F5344CB8AC3E}">
        <p14:creationId xmlns:p14="http://schemas.microsoft.com/office/powerpoint/2010/main" val="10415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 Messenger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003" y="1394863"/>
            <a:ext cx="3982239" cy="5134347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Bots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Middleware</a:t>
            </a:r>
          </a:p>
          <a:p>
            <a:pPr algn="ctr">
              <a:lnSpc>
                <a:spcPct val="1500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Maker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118360"/>
            <a:ext cx="3982239" cy="3687354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697480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79DF6C-0805-46BB-828E-8982E84CD081}"/>
              </a:ext>
            </a:extLst>
          </p:cNvPr>
          <p:cNvSpPr txBox="1"/>
          <p:nvPr/>
        </p:nvSpPr>
        <p:spPr>
          <a:xfrm>
            <a:off x="1553238" y="4337192"/>
            <a:ext cx="3648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and control</a:t>
            </a:r>
            <a:b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68A4071-D316-4707-9117-B50C83A31BA1}"/>
              </a:ext>
            </a:extLst>
          </p:cNvPr>
          <p:cNvGrpSpPr/>
          <p:nvPr/>
        </p:nvGrpSpPr>
        <p:grpSpPr>
          <a:xfrm>
            <a:off x="3950903" y="2684932"/>
            <a:ext cx="2005066" cy="276999"/>
            <a:chOff x="3950903" y="2684932"/>
            <a:chExt cx="2005066" cy="276999"/>
          </a:xfrm>
        </p:grpSpPr>
        <p:sp>
          <p:nvSpPr>
            <p:cNvPr id="17" name="Oval 16"/>
            <p:cNvSpPr/>
            <p:nvPr/>
          </p:nvSpPr>
          <p:spPr>
            <a:xfrm>
              <a:off x="3950903" y="272021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1894" y="2684932"/>
              <a:ext cx="1794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turn (Dialogs)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7476" y="5948478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QnA</a:t>
              </a:r>
              <a:endPara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10419" y="5547902"/>
            <a:ext cx="36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answers/FAQ</a:t>
            </a: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59055" y="2284464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7" y="2124222"/>
            <a:ext cx="5505767" cy="4143459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A236C7-BD90-4706-A778-1A5B45F23AE4}"/>
              </a:ext>
            </a:extLst>
          </p:cNvPr>
          <p:cNvGrpSpPr/>
          <p:nvPr/>
        </p:nvGrpSpPr>
        <p:grpSpPr>
          <a:xfrm>
            <a:off x="1646551" y="4701543"/>
            <a:ext cx="1539048" cy="276999"/>
            <a:chOff x="1646551" y="4701543"/>
            <a:chExt cx="1539048" cy="27699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F80ADC-A972-4829-823C-B75652E789E6}"/>
                </a:ext>
              </a:extLst>
            </p:cNvPr>
            <p:cNvSpPr/>
            <p:nvPr/>
          </p:nvSpPr>
          <p:spPr>
            <a:xfrm>
              <a:off x="1646551" y="4736828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CD6868-3C61-4BBF-A504-498A47549724}"/>
                </a:ext>
              </a:extLst>
            </p:cNvPr>
            <p:cNvSpPr txBox="1"/>
            <p:nvPr/>
          </p:nvSpPr>
          <p:spPr>
            <a:xfrm>
              <a:off x="1857542" y="4701543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" grpId="0"/>
      <p:bldP spid="37" grpId="0"/>
      <p:bldP spid="27" grpId="0"/>
      <p:bldP spid="65" grpId="0"/>
      <p:bldP spid="66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Bots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implement a bot, create an instance of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must implement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>
              <a:lnSpc>
                <a:spcPct val="150000"/>
              </a:lnSpc>
            </a:pP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called every time a message is received</a:t>
            </a: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IBot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Task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turnContext.Activity.Type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ActivityTypes.Message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$"You said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 {} 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Middleware is cross-cutting functionality which is useful and reusable by different bots. For example: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Conversation logging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handling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Natural language recognition</a:t>
            </a: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Middleware pipeline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793328-BC1E-494C-8E99-72CF423A9BE9}"/>
              </a:ext>
            </a:extLst>
          </p:cNvPr>
          <p:cNvSpPr txBox="1"/>
          <p:nvPr/>
        </p:nvSpPr>
        <p:spPr>
          <a:xfrm>
            <a:off x="-390629" y="2730942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turn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84C7965-41C4-4542-92C0-90A4904265F6}"/>
              </a:ext>
            </a:extLst>
          </p:cNvPr>
          <p:cNvSpPr/>
          <p:nvPr/>
        </p:nvSpPr>
        <p:spPr>
          <a:xfrm>
            <a:off x="2164527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2EE3B-72AE-4A7E-B381-1EF5568CBE6C}"/>
              </a:ext>
            </a:extLst>
          </p:cNvPr>
          <p:cNvSpPr txBox="1"/>
          <p:nvPr/>
        </p:nvSpPr>
        <p:spPr>
          <a:xfrm>
            <a:off x="2374337" y="2699600"/>
            <a:ext cx="26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0B89B-ECDB-44A8-8252-F317AF11653A}"/>
              </a:ext>
            </a:extLst>
          </p:cNvPr>
          <p:cNvSpPr txBox="1"/>
          <p:nvPr/>
        </p:nvSpPr>
        <p:spPr>
          <a:xfrm>
            <a:off x="2374337" y="3247487"/>
            <a:ext cx="94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AE5E4-263A-4315-BBDA-0378DAE5AEC9}"/>
              </a:ext>
            </a:extLst>
          </p:cNvPr>
          <p:cNvSpPr txBox="1"/>
          <p:nvPr/>
        </p:nvSpPr>
        <p:spPr>
          <a:xfrm>
            <a:off x="2374336" y="5164126"/>
            <a:ext cx="262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29AC33-A69D-4258-ABDA-90E60C25F26E}"/>
              </a:ext>
            </a:extLst>
          </p:cNvPr>
          <p:cNvSpPr/>
          <p:nvPr/>
        </p:nvSpPr>
        <p:spPr>
          <a:xfrm>
            <a:off x="5534118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E2AD1-0A8A-4801-BB53-9975A790EBD9}"/>
              </a:ext>
            </a:extLst>
          </p:cNvPr>
          <p:cNvSpPr txBox="1"/>
          <p:nvPr/>
        </p:nvSpPr>
        <p:spPr>
          <a:xfrm>
            <a:off x="5754364" y="3247487"/>
            <a:ext cx="28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1A2C7-5661-4DE2-9FFF-86DB5262CAF0}"/>
              </a:ext>
            </a:extLst>
          </p:cNvPr>
          <p:cNvSpPr txBox="1"/>
          <p:nvPr/>
        </p:nvSpPr>
        <p:spPr>
          <a:xfrm>
            <a:off x="5754364" y="3911596"/>
            <a:ext cx="9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71EA9-BEC2-409E-B3D1-86A68CF1FD06}"/>
              </a:ext>
            </a:extLst>
          </p:cNvPr>
          <p:cNvSpPr txBox="1"/>
          <p:nvPr/>
        </p:nvSpPr>
        <p:spPr>
          <a:xfrm>
            <a:off x="5754364" y="4531528"/>
            <a:ext cx="26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9">
            <a:extLst>
              <a:ext uri="{FF2B5EF4-FFF2-40B4-BE49-F238E27FC236}">
                <a16:creationId xmlns:a16="http://schemas.microsoft.com/office/drawing/2014/main" id="{2F9B2EB5-A794-4DD3-932E-40F7AB9D9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7394" y="4937030"/>
            <a:ext cx="2385750" cy="402374"/>
          </a:xfrm>
          <a:prstGeom prst="curvedConnector3">
            <a:avLst>
              <a:gd name="adj1" fmla="val 113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E53716BF-8925-4CD0-98EE-39E3FE4FF6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200" y="5601928"/>
            <a:ext cx="1928002" cy="318929"/>
          </a:xfrm>
          <a:prstGeom prst="curvedConnector3">
            <a:avLst>
              <a:gd name="adj1" fmla="val 314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CBD4-F7BC-4F89-8015-1F5195978FE0}"/>
              </a:ext>
            </a:extLst>
          </p:cNvPr>
          <p:cNvCxnSpPr>
            <a:cxnSpLocks/>
          </p:cNvCxnSpPr>
          <p:nvPr/>
        </p:nvCxnSpPr>
        <p:spPr>
          <a:xfrm>
            <a:off x="1496266" y="2915608"/>
            <a:ext cx="878071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0F894D-6F55-4186-AF55-9865F92D5373}"/>
              </a:ext>
            </a:extLst>
          </p:cNvPr>
          <p:cNvSpPr txBox="1"/>
          <p:nvPr/>
        </p:nvSpPr>
        <p:spPr>
          <a:xfrm>
            <a:off x="-390629" y="5707163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turn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DAFD400-2574-4EB6-9312-D75F18982972}"/>
              </a:ext>
            </a:extLst>
          </p:cNvPr>
          <p:cNvSpPr/>
          <p:nvPr/>
        </p:nvSpPr>
        <p:spPr>
          <a:xfrm>
            <a:off x="8905715" y="1347479"/>
            <a:ext cx="3048414" cy="5488238"/>
          </a:xfrm>
          <a:prstGeom prst="roundRect">
            <a:avLst/>
          </a:prstGeom>
          <a:solidFill>
            <a:srgbClr val="B40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Bot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29D6E8-834C-4FC7-B52A-C74714EBD64F}"/>
              </a:ext>
            </a:extLst>
          </p:cNvPr>
          <p:cNvCxnSpPr>
            <a:cxnSpLocks/>
          </p:cNvCxnSpPr>
          <p:nvPr/>
        </p:nvCxnSpPr>
        <p:spPr>
          <a:xfrm>
            <a:off x="6507487" y="4109901"/>
            <a:ext cx="2777637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9292FEC-FD2F-4A4D-86B3-CD450A0217B0}"/>
              </a:ext>
            </a:extLst>
          </p:cNvPr>
          <p:cNvSpPr txBox="1"/>
          <p:nvPr/>
        </p:nvSpPr>
        <p:spPr>
          <a:xfrm>
            <a:off x="9319302" y="3911596"/>
            <a:ext cx="22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doSomething</a:t>
            </a:r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1233D-4346-43D0-B47C-914069564A5B}"/>
              </a:ext>
            </a:extLst>
          </p:cNvPr>
          <p:cNvCxnSpPr>
            <a:cxnSpLocks/>
          </p:cNvCxnSpPr>
          <p:nvPr/>
        </p:nvCxnSpPr>
        <p:spPr>
          <a:xfrm>
            <a:off x="3122168" y="3416764"/>
            <a:ext cx="26321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DC7F5F3-DA26-45D5-9A66-2DAC31113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78153" y="4419764"/>
            <a:ext cx="1886615" cy="282790"/>
          </a:xfrm>
          <a:prstGeom prst="curvedConnector3">
            <a:avLst>
              <a:gd name="adj1" fmla="val -6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/>
      <p:bldP spid="35" grpId="0" animBg="1"/>
      <p:bldP spid="38" grpId="0"/>
      <p:bldP spid="39" grpId="0"/>
      <p:bldP spid="43" grpId="0"/>
      <p:bldP spid="44" grpId="0" animBg="1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Contains:</a:t>
            </a:r>
          </a:p>
          <a:p>
            <a:pPr marL="1028700" lvl="1" indent="-571500" algn="l"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0 or more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classes</a:t>
            </a:r>
          </a:p>
          <a:p>
            <a:pPr marL="1028700" lvl="1" indent="-571500" algn="l"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class.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invokes the next component in the pipeline.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Middleware does not call </a:t>
            </a: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processing ends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 pipeline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Code + recorded </a:t>
            </a:r>
            <a:r>
              <a:rPr lang="en-US" dirty="0">
                <a:ea typeface="Roboto" panose="02000000000000000000" pitchFamily="2" charset="0"/>
              </a:rPr>
              <a:t>demos + slides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IMiddleware</a:t>
            </a:r>
            <a:endParaRPr lang="en-GB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context,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MiddlewareSet.NextDelegate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next)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before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next();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after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options.Middleware.Add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passthrough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497443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algn="ctr" defTabSz="932597"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Middleware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 middleware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be more engaging using cards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BotConnector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5151444" y="1820743"/>
            <a:ext cx="761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5151446" y="2826985"/>
            <a:ext cx="7394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card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Body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TextBlock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Text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5151444" y="4856896"/>
            <a:ext cx="72371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FE159-2542-4E1D-9B7A-A1189F11FDFF}"/>
              </a:ext>
            </a:extLst>
          </p:cNvPr>
          <p:cNvSpPr/>
          <p:nvPr/>
        </p:nvSpPr>
        <p:spPr>
          <a:xfrm>
            <a:off x="-94489" y="1468715"/>
            <a:ext cx="12476135" cy="86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5BF6FE-D920-44BD-944C-60E325D593DF}"/>
              </a:ext>
            </a:extLst>
          </p:cNvPr>
          <p:cNvSpPr/>
          <p:nvPr/>
        </p:nvSpPr>
        <p:spPr>
          <a:xfrm>
            <a:off x="-94489" y="2620713"/>
            <a:ext cx="12476135" cy="2107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15355-41E4-4E79-80E0-8E1EC5E2CDCC}"/>
              </a:ext>
            </a:extLst>
          </p:cNvPr>
          <p:cNvSpPr/>
          <p:nvPr/>
        </p:nvSpPr>
        <p:spPr>
          <a:xfrm>
            <a:off x="-311466" y="4799927"/>
            <a:ext cx="12848095" cy="181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24" y="4416137"/>
            <a:ext cx="2231079" cy="31300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8350A7-7AB9-4402-9CDA-5637C8F06749}"/>
              </a:ext>
            </a:extLst>
          </p:cNvPr>
          <p:cNvGrpSpPr/>
          <p:nvPr/>
        </p:nvGrpSpPr>
        <p:grpSpPr>
          <a:xfrm>
            <a:off x="7146905" y="4413873"/>
            <a:ext cx="2239173" cy="3132336"/>
            <a:chOff x="7319533" y="3324661"/>
            <a:chExt cx="2284074" cy="3195146"/>
          </a:xfrm>
        </p:grpSpPr>
        <p:pic>
          <p:nvPicPr>
            <p:cNvPr id="52" name="Picture 51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533" y="3324661"/>
              <a:ext cx="2284074" cy="15260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E23E08-260E-4AC1-9FF5-D34C2869A165}"/>
                </a:ext>
              </a:extLst>
            </p:cNvPr>
            <p:cNvSpPr/>
            <p:nvPr/>
          </p:nvSpPr>
          <p:spPr bwMode="auto">
            <a:xfrm>
              <a:off x="7319533" y="4850664"/>
              <a:ext cx="2284074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BB1255-965D-4BCB-8331-1B09177CF6B9}"/>
              </a:ext>
            </a:extLst>
          </p:cNvPr>
          <p:cNvGrpSpPr/>
          <p:nvPr/>
        </p:nvGrpSpPr>
        <p:grpSpPr>
          <a:xfrm>
            <a:off x="9458183" y="4413873"/>
            <a:ext cx="2251972" cy="3132336"/>
            <a:chOff x="9677156" y="3324661"/>
            <a:chExt cx="2297129" cy="3195146"/>
          </a:xfrm>
        </p:grpSpPr>
        <p:pic>
          <p:nvPicPr>
            <p:cNvPr id="53" name="Picture 52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156" y="3324661"/>
              <a:ext cx="2297129" cy="152600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971619-1FE7-44FF-B479-896E35DEDB0F}"/>
                </a:ext>
              </a:extLst>
            </p:cNvPr>
            <p:cNvSpPr/>
            <p:nvPr/>
          </p:nvSpPr>
          <p:spPr bwMode="auto">
            <a:xfrm>
              <a:off x="9677156" y="4850664"/>
              <a:ext cx="229712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A1F25-44D7-46A6-99A4-9035540F3166}"/>
              </a:ext>
            </a:extLst>
          </p:cNvPr>
          <p:cNvGrpSpPr/>
          <p:nvPr/>
        </p:nvGrpSpPr>
        <p:grpSpPr>
          <a:xfrm>
            <a:off x="440814" y="4413873"/>
            <a:ext cx="2013211" cy="3132336"/>
            <a:chOff x="478971" y="3324661"/>
            <a:chExt cx="2053580" cy="3195146"/>
          </a:xfrm>
        </p:grpSpPr>
        <p:pic>
          <p:nvPicPr>
            <p:cNvPr id="50" name="Picture 49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71" y="3324661"/>
              <a:ext cx="2053580" cy="152600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722309-2468-4C22-ADDA-6E53BEDDA3E2}"/>
                </a:ext>
              </a:extLst>
            </p:cNvPr>
            <p:cNvSpPr/>
            <p:nvPr/>
          </p:nvSpPr>
          <p:spPr bwMode="auto">
            <a:xfrm>
              <a:off x="478971" y="4850664"/>
              <a:ext cx="205357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26128" y="4410457"/>
            <a:ext cx="2251973" cy="3135752"/>
            <a:chOff x="2606099" y="3321176"/>
            <a:chExt cx="2297130" cy="31986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0D6057-6936-4F96-98C4-A358D1E85F80}"/>
                </a:ext>
              </a:extLst>
            </p:cNvPr>
            <p:cNvSpPr/>
            <p:nvPr/>
          </p:nvSpPr>
          <p:spPr bwMode="auto">
            <a:xfrm>
              <a:off x="2606100" y="4761048"/>
              <a:ext cx="2297129" cy="17587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606099" y="3324661"/>
              <a:ext cx="2290517" cy="152600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" name="Picture 38">
              <a:extLst/>
            </p:cNvPr>
            <p:cNvPicPr>
              <a:picLocks noChangeAspect="1"/>
            </p:cNvPicPr>
            <p:nvPr/>
          </p:nvPicPr>
          <p:blipFill rotWithShape="1">
            <a:blip r:embed="rId7"/>
            <a:srcRect l="1" t="1" r="1" b="-6224"/>
            <a:stretch/>
          </p:blipFill>
          <p:spPr>
            <a:xfrm>
              <a:off x="2606100" y="3321176"/>
              <a:ext cx="2290516" cy="152948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2AE0283-0565-4717-BE77-6836E3B36FC1}"/>
              </a:ext>
            </a:extLst>
          </p:cNvPr>
          <p:cNvSpPr/>
          <p:nvPr/>
        </p:nvSpPr>
        <p:spPr bwMode="auto">
          <a:xfrm flipV="1">
            <a:off x="0" y="471601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2748414" y="3909680"/>
            <a:ext cx="1800921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ctr" defTabSz="672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Microsoft Teams</a:t>
            </a: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791637" y="3909680"/>
            <a:ext cx="1308800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</a:p>
        </p:txBody>
      </p:sp>
      <p:sp>
        <p:nvSpPr>
          <p:cNvPr id="47" name="TextBox 46">
            <a:extLst/>
          </p:cNvPr>
          <p:cNvSpPr txBox="1"/>
          <p:nvPr/>
        </p:nvSpPr>
        <p:spPr>
          <a:xfrm>
            <a:off x="5606776" y="3922592"/>
            <a:ext cx="704468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Skype</a:t>
            </a:r>
          </a:p>
        </p:txBody>
      </p:sp>
      <p:sp>
        <p:nvSpPr>
          <p:cNvPr id="48" name="TextBox 47">
            <a:extLst/>
          </p:cNvPr>
          <p:cNvSpPr txBox="1"/>
          <p:nvPr/>
        </p:nvSpPr>
        <p:spPr>
          <a:xfrm>
            <a:off x="7803217" y="3909680"/>
            <a:ext cx="924079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10358975" y="3909680"/>
            <a:ext cx="451194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01012-E943-48D5-9032-3A34396E9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6EAF141D-8516-4A91-B76E-29897AB9AAA0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adaptivecards.io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D82F245-2945-4B65-A670-C7A8D4784549}"/>
              </a:ext>
            </a:extLst>
          </p:cNvPr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A new standard for developers to create interactive cards</a:t>
            </a:r>
          </a:p>
          <a:p>
            <a:pPr lvl="1" algn="l"/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algn="l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Define the structure of the card, and let the channel decide how to display it</a:t>
            </a:r>
          </a:p>
        </p:txBody>
      </p:sp>
    </p:spTree>
    <p:extLst>
      <p:ext uri="{BB962C8B-B14F-4D97-AF65-F5344CB8AC3E}">
        <p14:creationId xmlns:p14="http://schemas.microsoft.com/office/powerpoint/2010/main" val="6675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17" y="2231278"/>
            <a:ext cx="2231079" cy="31300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8350A7-7AB9-4402-9CDA-5637C8F06749}"/>
              </a:ext>
            </a:extLst>
          </p:cNvPr>
          <p:cNvGrpSpPr/>
          <p:nvPr/>
        </p:nvGrpSpPr>
        <p:grpSpPr>
          <a:xfrm>
            <a:off x="7208898" y="2229014"/>
            <a:ext cx="2239173" cy="3132336"/>
            <a:chOff x="7319533" y="3324661"/>
            <a:chExt cx="2284074" cy="3195146"/>
          </a:xfrm>
        </p:grpSpPr>
        <p:pic>
          <p:nvPicPr>
            <p:cNvPr id="52" name="Picture 51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533" y="3324661"/>
              <a:ext cx="2284074" cy="15260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E23E08-260E-4AC1-9FF5-D34C2869A165}"/>
                </a:ext>
              </a:extLst>
            </p:cNvPr>
            <p:cNvSpPr/>
            <p:nvPr/>
          </p:nvSpPr>
          <p:spPr bwMode="auto">
            <a:xfrm>
              <a:off x="7319533" y="4850664"/>
              <a:ext cx="2284074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BB1255-965D-4BCB-8331-1B09177CF6B9}"/>
              </a:ext>
            </a:extLst>
          </p:cNvPr>
          <p:cNvGrpSpPr/>
          <p:nvPr/>
        </p:nvGrpSpPr>
        <p:grpSpPr>
          <a:xfrm>
            <a:off x="9520176" y="2229014"/>
            <a:ext cx="2251972" cy="3132336"/>
            <a:chOff x="9677156" y="3324661"/>
            <a:chExt cx="2297129" cy="3195146"/>
          </a:xfrm>
        </p:grpSpPr>
        <p:pic>
          <p:nvPicPr>
            <p:cNvPr id="53" name="Picture 52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156" y="3324661"/>
              <a:ext cx="2297129" cy="152600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971619-1FE7-44FF-B479-896E35DEDB0F}"/>
                </a:ext>
              </a:extLst>
            </p:cNvPr>
            <p:cNvSpPr/>
            <p:nvPr/>
          </p:nvSpPr>
          <p:spPr bwMode="auto">
            <a:xfrm>
              <a:off x="9677156" y="4850664"/>
              <a:ext cx="229712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A1F25-44D7-46A6-99A4-9035540F3166}"/>
              </a:ext>
            </a:extLst>
          </p:cNvPr>
          <p:cNvGrpSpPr/>
          <p:nvPr/>
        </p:nvGrpSpPr>
        <p:grpSpPr>
          <a:xfrm>
            <a:off x="502807" y="2229014"/>
            <a:ext cx="2013211" cy="3132336"/>
            <a:chOff x="478971" y="3324661"/>
            <a:chExt cx="2053580" cy="3195146"/>
          </a:xfrm>
        </p:grpSpPr>
        <p:pic>
          <p:nvPicPr>
            <p:cNvPr id="50" name="Picture 49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71" y="3324661"/>
              <a:ext cx="2053580" cy="152600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722309-2468-4C22-ADDA-6E53BEDDA3E2}"/>
                </a:ext>
              </a:extLst>
            </p:cNvPr>
            <p:cNvSpPr/>
            <p:nvPr/>
          </p:nvSpPr>
          <p:spPr bwMode="auto">
            <a:xfrm>
              <a:off x="478971" y="4850664"/>
              <a:ext cx="205357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8121" y="2225598"/>
            <a:ext cx="2251973" cy="3135752"/>
            <a:chOff x="2606099" y="3321176"/>
            <a:chExt cx="2297130" cy="31986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0D6057-6936-4F96-98C4-A358D1E85F80}"/>
                </a:ext>
              </a:extLst>
            </p:cNvPr>
            <p:cNvSpPr/>
            <p:nvPr/>
          </p:nvSpPr>
          <p:spPr bwMode="auto">
            <a:xfrm>
              <a:off x="2606100" y="4761048"/>
              <a:ext cx="2297129" cy="17587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606099" y="3324661"/>
              <a:ext cx="2290517" cy="152600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>
              <a:extLst/>
            </p:cNvPr>
            <p:cNvPicPr>
              <a:picLocks noChangeAspect="1"/>
            </p:cNvPicPr>
            <p:nvPr/>
          </p:nvPicPr>
          <p:blipFill rotWithShape="1">
            <a:blip r:embed="rId7"/>
            <a:srcRect l="1" t="1" r="1" b="-6224"/>
            <a:stretch/>
          </p:blipFill>
          <p:spPr>
            <a:xfrm>
              <a:off x="2606100" y="3321176"/>
              <a:ext cx="2290516" cy="152948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2AE0283-0565-4717-BE77-6836E3B36F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2810407" y="1724821"/>
            <a:ext cx="1800921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ctr" defTabSz="672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Teams</a:t>
            </a: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853630" y="1724821"/>
            <a:ext cx="1308800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Notification</a:t>
            </a:r>
          </a:p>
        </p:txBody>
      </p:sp>
      <p:sp>
        <p:nvSpPr>
          <p:cNvPr id="47" name="TextBox 46">
            <a:extLst/>
          </p:cNvPr>
          <p:cNvSpPr txBox="1"/>
          <p:nvPr/>
        </p:nvSpPr>
        <p:spPr>
          <a:xfrm>
            <a:off x="5668769" y="1737733"/>
            <a:ext cx="704468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Skype</a:t>
            </a:r>
          </a:p>
        </p:txBody>
      </p:sp>
      <p:sp>
        <p:nvSpPr>
          <p:cNvPr id="48" name="TextBox 47">
            <a:extLst/>
          </p:cNvPr>
          <p:cNvSpPr txBox="1"/>
          <p:nvPr/>
        </p:nvSpPr>
        <p:spPr>
          <a:xfrm>
            <a:off x="7865210" y="1724821"/>
            <a:ext cx="924079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Android</a:t>
            </a: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10420968" y="1724821"/>
            <a:ext cx="451194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01012-E943-48D5-9032-3A34396E9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6EAF141D-8516-4A91-B76E-29897AB9AAA0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Adaptive cards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22222E-6 L -3.54167E-6 -0.0555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035E-6 -4.5892E-6 L -3.9035E-6 -0.055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4.59025E-6 2.74172E-6 L -4.59025E-6 -0.0556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37171E-6 -4.5892E-6 L 2.37171E-6 -0.055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3.44141E-6 -4.5892E-6 L 3.44141E-6 -0.055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59025E-6 -2.9823E-6 L -4.59025E-6 0.0678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77789E-7 1.32093E-6 L -9.77789E-7 0.0678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2.37171E-6 1.32093E-6 L 2.37171E-6 0.0678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44141E-6 1.32093E-6 L 3.44141E-6 0.0678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77789E-7 1.32093E-6 L -9.77789E-7 0.0678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240C-003A-4082-9B55-A8C380F39A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OUTLOOK ACTIONABLE CARD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F07C5-0002-4F7A-93DF-D9435E7A5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https://outlook.office.com/connectors/oam/publish</a:t>
            </a:r>
            <a:endParaRPr lang="en-GB" dirty="0"/>
          </a:p>
          <a:p>
            <a:r>
              <a:rPr lang="en-GB" dirty="0"/>
              <a:t>. https://messagecardplayground.azurewebsites.net/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030331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ChannelData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4CA21AE-0A88-4EA6-9D58-C6C644429924}"/>
              </a:ext>
            </a:extLst>
          </p:cNvPr>
          <p:cNvSpPr txBox="1">
            <a:spLocks/>
          </p:cNvSpPr>
          <p:nvPr/>
        </p:nvSpPr>
        <p:spPr>
          <a:xfrm>
            <a:off x="35495" y="1780677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 using JSON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Assign the card to activity </a:t>
            </a:r>
            <a:r>
              <a:rPr lang="en-GB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ChannelData</a:t>
            </a:r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BE351C-6D1C-4CF0-8A5F-C5027DF95CFE}"/>
              </a:ext>
            </a:extLst>
          </p:cNvPr>
          <p:cNvSpPr/>
          <p:nvPr/>
        </p:nvSpPr>
        <p:spPr>
          <a:xfrm>
            <a:off x="5157442" y="1824921"/>
            <a:ext cx="761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042707-5E67-4844-BB2D-F89BA6F9E4DF}"/>
              </a:ext>
            </a:extLst>
          </p:cNvPr>
          <p:cNvSpPr/>
          <p:nvPr/>
        </p:nvSpPr>
        <p:spPr>
          <a:xfrm>
            <a:off x="5157233" y="2472518"/>
            <a:ext cx="89555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JObject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card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JObject</a:t>
            </a:r>
            <a:r>
              <a:rPr lang="en-GB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Parse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@"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""attachment"":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""type"": ""template"",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""payload"":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""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template_type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"": ""</a:t>
            </a:r>
            <a:r>
              <a:rPr lang="en-GB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airline_checkin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// ...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}	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}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}"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2A875D-48D8-4D38-9729-F2C9C94408A8}"/>
              </a:ext>
            </a:extLst>
          </p:cNvPr>
          <p:cNvSpPr/>
          <p:nvPr/>
        </p:nvSpPr>
        <p:spPr>
          <a:xfrm>
            <a:off x="5157233" y="6159746"/>
            <a:ext cx="7237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ChannelData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= card;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73304-51A6-48DB-A874-A8DC57D6A26A}"/>
              </a:ext>
            </a:extLst>
          </p:cNvPr>
          <p:cNvSpPr/>
          <p:nvPr/>
        </p:nvSpPr>
        <p:spPr>
          <a:xfrm>
            <a:off x="270069" y="1665781"/>
            <a:ext cx="12124362" cy="86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9D6C9-A907-425E-960A-B619A51B22CD}"/>
              </a:ext>
            </a:extLst>
          </p:cNvPr>
          <p:cNvSpPr/>
          <p:nvPr/>
        </p:nvSpPr>
        <p:spPr>
          <a:xfrm>
            <a:off x="270069" y="6057269"/>
            <a:ext cx="12281678" cy="73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" descr="https://scontent-lht6-1.xx.fbcdn.net/v/t39.2365-6/13466921_1408414619175015_4955822_n.png?oh=e22e16143d2e90b842e02ac2f3b6f9b8&amp;oe=596BAD63">
            <a:extLst>
              <a:ext uri="{FF2B5EF4-FFF2-40B4-BE49-F238E27FC236}">
                <a16:creationId xmlns:a16="http://schemas.microsoft.com/office/drawing/2014/main" id="{B8C0FBE1-FF13-4A4F-88A5-826F84AC1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468246" y="3016293"/>
            <a:ext cx="1955933" cy="234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A951AF-08DA-4D78-9758-D2E3EED13C2D}"/>
              </a:ext>
            </a:extLst>
          </p:cNvPr>
          <p:cNvSpPr/>
          <p:nvPr/>
        </p:nvSpPr>
        <p:spPr>
          <a:xfrm>
            <a:off x="468246" y="2528437"/>
            <a:ext cx="11926183" cy="3292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4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Facebook </a:t>
            </a:r>
            <a:r>
              <a:rPr kumimoji="0" lang="en-AU" sz="4700" b="1" i="0" u="none" strike="noStrike" kern="0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webview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671936"/>
      </p:ext>
    </p:extLst>
  </p:cSld>
  <p:clrMapOvr>
    <a:masterClrMapping/>
  </p:clrMapOvr>
  <p:transition spd="slow">
    <p:comb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bots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0" y="0"/>
            <a:ext cx="10972799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26" name="TextBox 25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1365250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£7.454/month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+ Azure App Service + Azure Search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Pricing</a:t>
            </a:r>
            <a:endParaRPr lang="en-US" sz="5399" dirty="0">
              <a:ea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30301E-ADEE-4DF2-8998-FDB70ADF2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69596"/>
              </p:ext>
            </p:extLst>
          </p:nvPr>
        </p:nvGraphicFramePr>
        <p:xfrm>
          <a:off x="969709" y="1890117"/>
          <a:ext cx="974183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680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4615555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  <a:gridCol w="3397598">
                  <a:extLst>
                    <a:ext uri="{9D8B030D-6E8A-4147-A177-3AD203B41FA5}">
                      <a16:colId xmlns:a16="http://schemas.microsoft.com/office/drawing/2014/main" val="253660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Premium Channels (direct line/webchat)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Standard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£0.373 per 1,000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S1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10,000 messages free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E0CACB-8572-4501-B1E6-6E3A79FC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0885"/>
              </p:ext>
            </p:extLst>
          </p:nvPr>
        </p:nvGraphicFramePr>
        <p:xfrm>
          <a:off x="969708" y="5049287"/>
          <a:ext cx="974183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978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6966856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10,000 free transactions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LUIS API—Text Requests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£1.118 per 1,000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ts val="6000"/>
              </a:lnSpc>
            </a:pPr>
            <a:r>
              <a:rPr lang="en-AU" sz="4800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&lt;URL&gt;</a:t>
            </a:r>
            <a:endParaRPr lang="en-GB" sz="5400" dirty="0">
              <a:highlight>
                <a:srgbClr val="FFFF00"/>
              </a:highligh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3554</Words>
  <Application>Microsoft Office PowerPoint</Application>
  <PresentationFormat>Widescreen</PresentationFormat>
  <Paragraphs>779</Paragraphs>
  <Slides>61</Slides>
  <Notes>60</Notes>
  <HiddenSlides>3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80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Times New Roman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 ACTIONABLE CARD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James Mann</cp:lastModifiedBy>
  <cp:revision>111</cp:revision>
  <dcterms:created xsi:type="dcterms:W3CDTF">2017-03-30T10:14:41Z</dcterms:created>
  <dcterms:modified xsi:type="dcterms:W3CDTF">2018-07-21T00:21:22Z</dcterms:modified>
</cp:coreProperties>
</file>